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67"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5F46EF-063F-48C7-AD16-B3EE67A61303}" type="datetimeFigureOut">
              <a:rPr lang="en-US" smtClean="0"/>
              <a:t>12/22/2022</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49D3478B-F9C7-49A6-8700-84DADC9D82A8}"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54542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5F46EF-063F-48C7-AD16-B3EE67A61303}" type="datetimeFigureOut">
              <a:rPr lang="en-US" smtClean="0"/>
              <a:t>12/22/2022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D3478B-F9C7-49A6-8700-84DADC9D82A8}"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25573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5F46EF-063F-48C7-AD16-B3EE67A61303}" type="datetimeFigureOut">
              <a:rPr lang="en-US" smtClean="0"/>
              <a:t>12/22/2022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D3478B-F9C7-49A6-8700-84DADC9D82A8}"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85573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5F46EF-063F-48C7-AD16-B3EE67A61303}" type="datetimeFigureOut">
              <a:rPr lang="en-US" smtClean="0"/>
              <a:t>12/22/2022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D3478B-F9C7-49A6-8700-84DADC9D82A8}"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09703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5F46EF-063F-48C7-AD16-B3EE67A61303}" type="datetimeFigureOut">
              <a:rPr lang="en-US" smtClean="0"/>
              <a:t>12/22/2022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D3478B-F9C7-49A6-8700-84DADC9D82A8}"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12367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85F46EF-063F-48C7-AD16-B3EE67A61303}" type="datetimeFigureOut">
              <a:rPr lang="en-US" smtClean="0"/>
              <a:t>12/22/2022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D3478B-F9C7-49A6-8700-84DADC9D82A8}"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50648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85F46EF-063F-48C7-AD16-B3EE67A61303}" type="datetimeFigureOut">
              <a:rPr lang="en-US" smtClean="0"/>
              <a:t>12/22/2022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D3478B-F9C7-49A6-8700-84DADC9D82A8}"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41209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5F46EF-063F-48C7-AD16-B3EE67A61303}" type="datetimeFigureOut">
              <a:rPr lang="en-US" smtClean="0"/>
              <a:t>12/22/2022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D3478B-F9C7-49A6-8700-84DADC9D82A8}"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80154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5F46EF-063F-48C7-AD16-B3EE67A61303}" type="datetimeFigureOut">
              <a:rPr lang="en-US" smtClean="0"/>
              <a:t>12/22/2022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D3478B-F9C7-49A6-8700-84DADC9D82A8}" type="slidenum">
              <a:rPr lang="en-US" smtClean="0"/>
              <a:t>‹#›</a:t>
            </a:fld>
            <a:endParaRPr lang="en-US"/>
          </a:p>
        </p:txBody>
      </p:sp>
    </p:spTree>
    <p:extLst>
      <p:ext uri="{BB962C8B-B14F-4D97-AF65-F5344CB8AC3E}">
        <p14:creationId xmlns:p14="http://schemas.microsoft.com/office/powerpoint/2010/main" val="1766357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5F46EF-063F-48C7-AD16-B3EE67A61303}" type="datetimeFigureOut">
              <a:rPr lang="en-US" smtClean="0"/>
              <a:t>12/22/2022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D3478B-F9C7-49A6-8700-84DADC9D82A8}"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33436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C85F46EF-063F-48C7-AD16-B3EE67A61303}" type="datetimeFigureOut">
              <a:rPr lang="en-US" smtClean="0"/>
              <a:t>12/22/2022</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49D3478B-F9C7-49A6-8700-84DADC9D82A8}"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14878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C85F46EF-063F-48C7-AD16-B3EE67A61303}" type="datetimeFigureOut">
              <a:rPr lang="en-US" smtClean="0"/>
              <a:t>12/22/2022</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49D3478B-F9C7-49A6-8700-84DADC9D82A8}"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73378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5C05E-3949-E4A3-9C1F-5729371CAF8A}"/>
              </a:ext>
            </a:extLst>
          </p:cNvPr>
          <p:cNvSpPr>
            <a:spLocks noGrp="1"/>
          </p:cNvSpPr>
          <p:nvPr>
            <p:ph type="ctrTitle"/>
          </p:nvPr>
        </p:nvSpPr>
        <p:spPr/>
        <p:txBody>
          <a:bodyPr>
            <a:normAutofit/>
          </a:bodyPr>
          <a:lstStyle/>
          <a:p>
            <a:r>
              <a:rPr lang="en-US" sz="4000" b="1" dirty="0">
                <a:latin typeface="Arial" panose="020B0604020202020204" pitchFamily="34" charset="0"/>
                <a:cs typeface="Arial" panose="020B0604020202020204" pitchFamily="34" charset="0"/>
              </a:rPr>
              <a:t>HRM Influences &amp; Recent Trends</a:t>
            </a:r>
          </a:p>
        </p:txBody>
      </p:sp>
    </p:spTree>
    <p:extLst>
      <p:ext uri="{BB962C8B-B14F-4D97-AF65-F5344CB8AC3E}">
        <p14:creationId xmlns:p14="http://schemas.microsoft.com/office/powerpoint/2010/main" val="4230193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A3763-7F98-4CD3-1659-60DF45C6965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41BEBF2-81A3-2109-89D7-E5A57C1632FA}"/>
              </a:ext>
            </a:extLst>
          </p:cNvPr>
          <p:cNvSpPr>
            <a:spLocks noGrp="1"/>
          </p:cNvSpPr>
          <p:nvPr>
            <p:ph idx="1"/>
          </p:nvPr>
        </p:nvSpPr>
        <p:spPr/>
        <p:txBody>
          <a:bodyPr>
            <a:normAutofit fontScale="85000" lnSpcReduction="20000"/>
          </a:bodyPr>
          <a:lstStyle/>
          <a:p>
            <a:pPr marL="0" indent="0" algn="just">
              <a:buNone/>
            </a:pPr>
            <a:r>
              <a:rPr lang="en-US" b="1" dirty="0"/>
              <a:t>7. Re-engineering work processes for improved productivity</a:t>
            </a:r>
          </a:p>
          <a:p>
            <a:pPr marL="0" indent="0" algn="just">
              <a:buNone/>
            </a:pPr>
            <a:r>
              <a:rPr lang="en-US" dirty="0"/>
              <a:t>Although continuous improvement initiatives are positive starts in many of our organizations, they typically focus on ongoing incremental change. Such action is intuitively appealing – the constant and permanent search to make things better. Yet many companies function in an environment that is dynamic- facing rapid and constant change. Re-engineering occurs when more than 70% of the work processes in an organization are evaluated and altered. It requires organizational members to rethink what work should be done, how it is to be done and how to best implement these decisions. Re-engineering changes how organizations do their business and directly affects the employees. Re-engineering may leave certain employees frustrated and angry and unsure of what to expect. Accordingly HRM must have mechanisms in place for employees to get appropriate direction of what to do and what to expect as well as assistance in dealing with the conflict that may permeate the organization. For re-engineering to generate its benefits HRM needs to offer skill training to its employees.</a:t>
            </a:r>
          </a:p>
        </p:txBody>
      </p:sp>
    </p:spTree>
    <p:extLst>
      <p:ext uri="{BB962C8B-B14F-4D97-AF65-F5344CB8AC3E}">
        <p14:creationId xmlns:p14="http://schemas.microsoft.com/office/powerpoint/2010/main" val="349448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B2CA5-00E6-3FE3-966F-C734774643A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3F81763-2BC3-A7EE-B5D5-5D23494C8073}"/>
              </a:ext>
            </a:extLst>
          </p:cNvPr>
          <p:cNvSpPr>
            <a:spLocks noGrp="1"/>
          </p:cNvSpPr>
          <p:nvPr>
            <p:ph idx="1"/>
          </p:nvPr>
        </p:nvSpPr>
        <p:spPr/>
        <p:txBody>
          <a:bodyPr>
            <a:normAutofit lnSpcReduction="10000"/>
          </a:bodyPr>
          <a:lstStyle/>
          <a:p>
            <a:pPr marL="0" indent="0" algn="just">
              <a:buNone/>
            </a:pPr>
            <a:r>
              <a:rPr lang="en-US" b="1" dirty="0"/>
              <a:t>8. Contingent workforce</a:t>
            </a:r>
          </a:p>
          <a:p>
            <a:pPr marL="0" indent="0" algn="just">
              <a:buNone/>
            </a:pPr>
            <a:r>
              <a:rPr lang="en-US" dirty="0"/>
              <a:t>A very substantial part of the modern day workforce are the contingent workers. Contingent workers are individuals who are typically hired for shorter periods of time. No organization can make the transition to a contingent workforce without sufficient planning. As such, when these strategic decisions are being made, HRM must be an active partner in these discussions. After its entire HRM department’s responsibility to locate and bring into the organization these temporary workers. As temporary workers are brought in, HRM will also have the responsibility of quickly adapting them to the organization. HRM will also have to give some thought to how it will attract quality temporaries. </a:t>
            </a:r>
          </a:p>
          <a:p>
            <a:pPr marL="0" indent="0" algn="just">
              <a:buNone/>
            </a:pPr>
            <a:endParaRPr lang="en-US" dirty="0"/>
          </a:p>
        </p:txBody>
      </p:sp>
    </p:spTree>
    <p:extLst>
      <p:ext uri="{BB962C8B-B14F-4D97-AF65-F5344CB8AC3E}">
        <p14:creationId xmlns:p14="http://schemas.microsoft.com/office/powerpoint/2010/main" val="1859563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8DF27-B0FA-6CE1-4B76-84DDA7E0675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12E8C83-0C76-0100-84A3-8C133F2A7156}"/>
              </a:ext>
            </a:extLst>
          </p:cNvPr>
          <p:cNvSpPr>
            <a:spLocks noGrp="1"/>
          </p:cNvSpPr>
          <p:nvPr>
            <p:ph idx="1"/>
          </p:nvPr>
        </p:nvSpPr>
        <p:spPr/>
        <p:txBody>
          <a:bodyPr>
            <a:normAutofit lnSpcReduction="10000"/>
          </a:bodyPr>
          <a:lstStyle/>
          <a:p>
            <a:pPr marL="0" indent="0" algn="just">
              <a:buNone/>
            </a:pPr>
            <a:r>
              <a:rPr lang="en-US" b="1" dirty="0"/>
              <a:t>9. Mass Customization </a:t>
            </a:r>
          </a:p>
          <a:p>
            <a:pPr marL="0" indent="0" algn="just">
              <a:buNone/>
            </a:pPr>
            <a:r>
              <a:rPr lang="en-US" dirty="0"/>
              <a:t>There is a lot going on already within HR concerning mass customization, the optimal combination of mass production with customization. HR will need to take the tools of marketing around customization for consumers and clients and applying them to the task of talent segmentation. HR should develop principles for understanding the optimal level of customization in the employment relationship. Moreover, because customization will often mean that different groups of employees receive different employment arrangements based on their needs or the way they contribute, HR must develop principles that equip leaders to explain these differences to employees. </a:t>
            </a:r>
          </a:p>
        </p:txBody>
      </p:sp>
    </p:spTree>
    <p:extLst>
      <p:ext uri="{BB962C8B-B14F-4D97-AF65-F5344CB8AC3E}">
        <p14:creationId xmlns:p14="http://schemas.microsoft.com/office/powerpoint/2010/main" val="3210950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A581C-0498-A1AE-7D94-7EB8DB25E79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06B2AF7-8150-87DA-DE07-FD4B2474924A}"/>
              </a:ext>
            </a:extLst>
          </p:cNvPr>
          <p:cNvSpPr>
            <a:spLocks noGrp="1"/>
          </p:cNvSpPr>
          <p:nvPr>
            <p:ph idx="1"/>
          </p:nvPr>
        </p:nvSpPr>
        <p:spPr/>
        <p:txBody>
          <a:bodyPr>
            <a:normAutofit/>
          </a:bodyPr>
          <a:lstStyle/>
          <a:p>
            <a:pPr marL="0" indent="0">
              <a:buNone/>
            </a:pPr>
            <a:r>
              <a:rPr lang="en-US" b="1" dirty="0"/>
              <a:t>10. Decentralized work sites </a:t>
            </a:r>
          </a:p>
          <a:p>
            <a:pPr marL="0" indent="0">
              <a:buNone/>
            </a:pPr>
            <a:r>
              <a:rPr lang="en-US" dirty="0"/>
              <a:t>Work sites are getting more and more decentralized. Telecommuting capabilities that exist today have made it possible for the employees to be located anywhere on the globe. For HRM, decentralized work sites present a challenge. Much of that challenge revolves around training managers in how to establish and ensure appropriate.</a:t>
            </a:r>
          </a:p>
          <a:p>
            <a:pPr marL="0" indent="0">
              <a:buNone/>
            </a:pPr>
            <a:endParaRPr lang="en-US" dirty="0"/>
          </a:p>
        </p:txBody>
      </p:sp>
    </p:spTree>
    <p:extLst>
      <p:ext uri="{BB962C8B-B14F-4D97-AF65-F5344CB8AC3E}">
        <p14:creationId xmlns:p14="http://schemas.microsoft.com/office/powerpoint/2010/main" val="4152987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F76AF-726C-0631-5F70-B4BFA2A1422A}"/>
              </a:ext>
            </a:extLst>
          </p:cNvPr>
          <p:cNvSpPr>
            <a:spLocks noGrp="1"/>
          </p:cNvSpPr>
          <p:nvPr>
            <p:ph type="title"/>
          </p:nvPr>
        </p:nvSpPr>
        <p:spPr/>
        <p:txBody>
          <a:bodyPr/>
          <a:lstStyle/>
          <a:p>
            <a:pPr algn="ctr"/>
            <a:r>
              <a:rPr lang="en-US" b="1" dirty="0">
                <a:latin typeface="Arial" panose="020B0604020202020204" pitchFamily="34" charset="0"/>
                <a:cs typeface="Arial" panose="020B0604020202020204" pitchFamily="34" charset="0"/>
              </a:rPr>
              <a:t>THANK YOU</a:t>
            </a:r>
          </a:p>
        </p:txBody>
      </p:sp>
    </p:spTree>
    <p:extLst>
      <p:ext uri="{BB962C8B-B14F-4D97-AF65-F5344CB8AC3E}">
        <p14:creationId xmlns:p14="http://schemas.microsoft.com/office/powerpoint/2010/main" val="3988662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65E39-62AC-4297-FFAB-B900B320D1FD}"/>
              </a:ext>
            </a:extLst>
          </p:cNvPr>
          <p:cNvSpPr>
            <a:spLocks noGrp="1"/>
          </p:cNvSpPr>
          <p:nvPr>
            <p:ph type="title"/>
          </p:nvPr>
        </p:nvSpPr>
        <p:spPr/>
        <p:txBody>
          <a:bodyPr>
            <a:normAutofit/>
          </a:bodyPr>
          <a:lstStyle/>
          <a:p>
            <a:r>
              <a:rPr lang="en-US" sz="3600" b="1" dirty="0">
                <a:latin typeface="Arial" panose="020B0604020202020204" pitchFamily="34" charset="0"/>
                <a:cs typeface="Arial" panose="020B0604020202020204" pitchFamily="34" charset="0"/>
              </a:rPr>
              <a:t>HRM Influences:</a:t>
            </a:r>
          </a:p>
        </p:txBody>
      </p:sp>
      <p:sp>
        <p:nvSpPr>
          <p:cNvPr id="3" name="Content Placeholder 2">
            <a:extLst>
              <a:ext uri="{FF2B5EF4-FFF2-40B4-BE49-F238E27FC236}">
                <a16:creationId xmlns:a16="http://schemas.microsoft.com/office/drawing/2014/main" id="{89392399-B320-6F32-A47E-0F5438EF6F8C}"/>
              </a:ext>
            </a:extLst>
          </p:cNvPr>
          <p:cNvSpPr>
            <a:spLocks noGrp="1"/>
          </p:cNvSpPr>
          <p:nvPr>
            <p:ph idx="1"/>
          </p:nvPr>
        </p:nvSpPr>
        <p:spPr/>
        <p:txBody>
          <a:bodyPr>
            <a:normAutofit fontScale="77500" lnSpcReduction="20000"/>
          </a:bodyPr>
          <a:lstStyle/>
          <a:p>
            <a:pPr marL="0" indent="0" algn="just">
              <a:buNone/>
            </a:pPr>
            <a:r>
              <a:rPr lang="en-US" dirty="0"/>
              <a:t>The objectives that management set for their human resources strategy are influenced by a variety of internal and external factors.</a:t>
            </a:r>
          </a:p>
          <a:p>
            <a:pPr marL="0" indent="0" algn="just">
              <a:buNone/>
            </a:pPr>
            <a:r>
              <a:rPr lang="en-US" b="1" dirty="0"/>
              <a:t>Internal influences on HRM objectives</a:t>
            </a:r>
          </a:p>
          <a:p>
            <a:pPr marL="514350" indent="-514350" algn="just">
              <a:buAutoNum type="arabicPeriod"/>
            </a:pPr>
            <a:r>
              <a:rPr lang="en-US" dirty="0"/>
              <a:t>Corporate objectives E.g. an objective of cost </a:t>
            </a:r>
            <a:r>
              <a:rPr lang="en-US" dirty="0" err="1"/>
              <a:t>minimisation</a:t>
            </a:r>
            <a:r>
              <a:rPr lang="en-US" dirty="0"/>
              <a:t> results in the need for redundancies, delayering or other restructuring</a:t>
            </a:r>
          </a:p>
          <a:p>
            <a:pPr marL="514350" indent="-514350" algn="just">
              <a:buAutoNum type="arabicPeriod"/>
            </a:pPr>
            <a:r>
              <a:rPr lang="en-US" dirty="0"/>
              <a:t>Operational strategies E.g. introduction of new IT or other systems and processes may require new staff training, fewer staff</a:t>
            </a:r>
          </a:p>
          <a:p>
            <a:pPr marL="514350" indent="-514350" algn="just">
              <a:buAutoNum type="arabicPeriod"/>
            </a:pPr>
            <a:r>
              <a:rPr lang="en-US" dirty="0"/>
              <a:t>Marketing strategies E.g. new product development and entry into a new market may require changes to </a:t>
            </a:r>
            <a:r>
              <a:rPr lang="en-US" dirty="0" err="1"/>
              <a:t>organisational</a:t>
            </a:r>
            <a:r>
              <a:rPr lang="en-US" dirty="0"/>
              <a:t> structure and recruitment of a new sales team</a:t>
            </a:r>
          </a:p>
          <a:p>
            <a:pPr marL="514350" indent="-514350" algn="just">
              <a:buAutoNum type="arabicPeriod"/>
            </a:pPr>
            <a:r>
              <a:rPr lang="en-US" dirty="0"/>
              <a:t>Financial strategies E.g. a decision to reduce costs by outsourcing training would result in changes to training </a:t>
            </a:r>
            <a:r>
              <a:rPr lang="en-US" dirty="0" err="1"/>
              <a:t>programmes</a:t>
            </a:r>
            <a:endParaRPr lang="en-US" dirty="0"/>
          </a:p>
        </p:txBody>
      </p:sp>
    </p:spTree>
    <p:extLst>
      <p:ext uri="{BB962C8B-B14F-4D97-AF65-F5344CB8AC3E}">
        <p14:creationId xmlns:p14="http://schemas.microsoft.com/office/powerpoint/2010/main" val="520964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20DF3-FF2A-8701-4E12-A46906BFE26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EF1639D-55FE-433B-D088-859DADBFD1E4}"/>
              </a:ext>
            </a:extLst>
          </p:cNvPr>
          <p:cNvSpPr>
            <a:spLocks noGrp="1"/>
          </p:cNvSpPr>
          <p:nvPr>
            <p:ph idx="1"/>
          </p:nvPr>
        </p:nvSpPr>
        <p:spPr/>
        <p:txBody>
          <a:bodyPr>
            <a:normAutofit fontScale="77500" lnSpcReduction="20000"/>
          </a:bodyPr>
          <a:lstStyle/>
          <a:p>
            <a:pPr marL="0" indent="0" algn="just">
              <a:buNone/>
            </a:pPr>
            <a:r>
              <a:rPr lang="en-US" b="1" dirty="0"/>
              <a:t>External influences on HRM objectives</a:t>
            </a:r>
          </a:p>
          <a:p>
            <a:pPr marL="0" indent="0" algn="just">
              <a:buNone/>
            </a:pPr>
            <a:r>
              <a:rPr lang="en-US" dirty="0"/>
              <a:t>1. Market changes E.g. a loss of market share to a competitor may require a change in divisional management or job losses to improve competitiveness</a:t>
            </a:r>
          </a:p>
          <a:p>
            <a:pPr marL="0" indent="0" algn="just">
              <a:buNone/>
            </a:pPr>
            <a:r>
              <a:rPr lang="en-US" dirty="0"/>
              <a:t>2. Economic changes E.g. changes in the level of unemployment and the </a:t>
            </a:r>
            <a:r>
              <a:rPr lang="en-US" dirty="0" err="1"/>
              <a:t>labour</a:t>
            </a:r>
            <a:r>
              <a:rPr lang="en-US" dirty="0"/>
              <a:t> market will affect the supply of available people and their pay rates</a:t>
            </a:r>
          </a:p>
          <a:p>
            <a:pPr marL="0" indent="0" algn="just">
              <a:buNone/>
            </a:pPr>
            <a:r>
              <a:rPr lang="en-US" dirty="0"/>
              <a:t>3. Technological changes E.g. the rapid growth of social networking may require changes to the way the business communicates with employees and customers</a:t>
            </a:r>
          </a:p>
          <a:p>
            <a:pPr marL="0" indent="0" algn="just">
              <a:buNone/>
            </a:pPr>
            <a:r>
              <a:rPr lang="en-US" dirty="0"/>
              <a:t>4. Social changes E.g. the growing number of single-person households is increasing demand from employees for flexible working options</a:t>
            </a:r>
          </a:p>
          <a:p>
            <a:pPr marL="0" indent="0" algn="just">
              <a:buNone/>
            </a:pPr>
            <a:r>
              <a:rPr lang="en-US" dirty="0"/>
              <a:t>5. Political &amp; legal changes E.g. legislation on areas such as maximum working time and other employment rights impacts directly on workforce planning and remuneration</a:t>
            </a:r>
          </a:p>
        </p:txBody>
      </p:sp>
    </p:spTree>
    <p:extLst>
      <p:ext uri="{BB962C8B-B14F-4D97-AF65-F5344CB8AC3E}">
        <p14:creationId xmlns:p14="http://schemas.microsoft.com/office/powerpoint/2010/main" val="3292078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1A649-41C7-227F-CAE7-3315ECABABD2}"/>
              </a:ext>
            </a:extLst>
          </p:cNvPr>
          <p:cNvSpPr>
            <a:spLocks noGrp="1"/>
          </p:cNvSpPr>
          <p:nvPr>
            <p:ph type="title"/>
          </p:nvPr>
        </p:nvSpPr>
        <p:spPr/>
        <p:txBody>
          <a:bodyPr>
            <a:normAutofit fontScale="90000"/>
          </a:bodyPr>
          <a:lstStyle/>
          <a:p>
            <a:r>
              <a:rPr lang="en-US" sz="3600" b="1" dirty="0">
                <a:latin typeface="Arial" panose="020B0604020202020204" pitchFamily="34" charset="0"/>
                <a:cs typeface="Arial" panose="020B0604020202020204" pitchFamily="34" charset="0"/>
              </a:rPr>
              <a:t>RECENT TRENDS IN HUMAN RESOURCE MANAGEMENT</a:t>
            </a:r>
          </a:p>
        </p:txBody>
      </p:sp>
      <p:sp>
        <p:nvSpPr>
          <p:cNvPr id="3" name="Content Placeholder 2">
            <a:extLst>
              <a:ext uri="{FF2B5EF4-FFF2-40B4-BE49-F238E27FC236}">
                <a16:creationId xmlns:a16="http://schemas.microsoft.com/office/drawing/2014/main" id="{C446CFD9-84BD-3777-692E-77BFBA9E9875}"/>
              </a:ext>
            </a:extLst>
          </p:cNvPr>
          <p:cNvSpPr>
            <a:spLocks noGrp="1"/>
          </p:cNvSpPr>
          <p:nvPr>
            <p:ph idx="1"/>
          </p:nvPr>
        </p:nvSpPr>
        <p:spPr/>
        <p:txBody>
          <a:bodyPr>
            <a:normAutofit fontScale="85000" lnSpcReduction="20000"/>
          </a:bodyPr>
          <a:lstStyle/>
          <a:p>
            <a:pPr marL="0" indent="0" algn="just">
              <a:buNone/>
            </a:pPr>
            <a:r>
              <a:rPr lang="en-US" b="1" dirty="0"/>
              <a:t>1. Globalization and its implications</a:t>
            </a:r>
          </a:p>
          <a:p>
            <a:pPr marL="0" indent="0" algn="just">
              <a:buNone/>
            </a:pPr>
            <a:r>
              <a:rPr lang="en-US" dirty="0"/>
              <a:t>Business today doesn’t have national boundaries – it reaches around the world. The rise of multinational corporations places new requirements on human resource managers. The growth of liberal cross-border trade, the use of communications technology and the expansion of transnational companies are not likely to let up. Attracting global talent requires staying abreast of new strategies for finding and attracting talent. The HR department needs to ensure that the appropriate mix of employees in terms of knowledge, skills and cultural adaptability is available to handle global assignments. In order to meet this goal, the organizations must train individuals to meet the challenges of globalization. HRM would be required to train management to be more flexible in its practices. Business technology consultancy Infosys decided to hire Chinese graduates and started by inviting and teaching a select group of Chinese students English at its office in Mysore, India, allowing the company to source workers from a </a:t>
            </a:r>
            <a:r>
              <a:rPr lang="en-US" dirty="0" err="1"/>
              <a:t>neighbouring</a:t>
            </a:r>
            <a:r>
              <a:rPr lang="en-US" dirty="0"/>
              <a:t> country cost-effectively.</a:t>
            </a:r>
          </a:p>
        </p:txBody>
      </p:sp>
    </p:spTree>
    <p:extLst>
      <p:ext uri="{BB962C8B-B14F-4D97-AF65-F5344CB8AC3E}">
        <p14:creationId xmlns:p14="http://schemas.microsoft.com/office/powerpoint/2010/main" val="1649227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94566-2489-0870-E279-65A2F2EC8F2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B7535F3-0BFA-5063-EEBA-338DC2CD83B3}"/>
              </a:ext>
            </a:extLst>
          </p:cNvPr>
          <p:cNvSpPr>
            <a:spLocks noGrp="1"/>
          </p:cNvSpPr>
          <p:nvPr>
            <p:ph idx="1"/>
          </p:nvPr>
        </p:nvSpPr>
        <p:spPr/>
        <p:txBody>
          <a:bodyPr>
            <a:normAutofit fontScale="70000" lnSpcReduction="20000"/>
          </a:bodyPr>
          <a:lstStyle/>
          <a:p>
            <a:pPr marL="0" indent="0" algn="just">
              <a:buNone/>
            </a:pPr>
            <a:r>
              <a:rPr lang="en-US" b="1" dirty="0"/>
              <a:t>2. Work-force Diversity </a:t>
            </a:r>
          </a:p>
          <a:p>
            <a:pPr marL="0" indent="0" algn="just">
              <a:buNone/>
            </a:pPr>
            <a:r>
              <a:rPr lang="en-US" dirty="0"/>
              <a:t>Workforce diversity means similarities and differences among employees in terms of age, cultural background, physical abilities and disabilities, race, religion, gender, and sexual orientation. No two humans are alike. Diversity is critically linked to the organization’s strategic direction. The workforce composition is also changing over the years. Demands for equal pay for equal work, putting an end to gender inequality and bias in certain occupations, the breaking down of glass ceiling have already been met. A family friendly organization is one that has flexible work schedules and provides such employee benefits such as child care. In addition to the diversity brought by gender and nationality, </a:t>
            </a:r>
          </a:p>
          <a:p>
            <a:pPr marL="0" indent="0" algn="just">
              <a:buNone/>
            </a:pPr>
            <a:r>
              <a:rPr lang="en-US" dirty="0"/>
              <a:t>HRM must be aware of the age differences that exist in today’s work force. HRM must train people of different age groups to effectively manage and to deal with each other and to respect the diversity of views that each offers. In situations like these a participative approach seems to work better. In current scenario, employing diversified workforce is a necessity for every organization but to manage such diversified workforce is also a big challenge for management.</a:t>
            </a:r>
          </a:p>
        </p:txBody>
      </p:sp>
    </p:spTree>
    <p:extLst>
      <p:ext uri="{BB962C8B-B14F-4D97-AF65-F5344CB8AC3E}">
        <p14:creationId xmlns:p14="http://schemas.microsoft.com/office/powerpoint/2010/main" val="1391924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2CDBE-E28D-7774-9C40-E933A3EC2D4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D368A5C-9B1D-F29D-96B0-93D48FF9E726}"/>
              </a:ext>
            </a:extLst>
          </p:cNvPr>
          <p:cNvSpPr>
            <a:spLocks noGrp="1"/>
          </p:cNvSpPr>
          <p:nvPr>
            <p:ph idx="1"/>
          </p:nvPr>
        </p:nvSpPr>
        <p:spPr/>
        <p:txBody>
          <a:bodyPr>
            <a:normAutofit lnSpcReduction="10000"/>
          </a:bodyPr>
          <a:lstStyle/>
          <a:p>
            <a:pPr marL="0" indent="0" algn="just">
              <a:buNone/>
            </a:pPr>
            <a:r>
              <a:rPr lang="en-US" b="1" dirty="0"/>
              <a:t>3. Employee expectations </a:t>
            </a:r>
          </a:p>
          <a:p>
            <a:pPr marL="0" indent="0" algn="just">
              <a:buNone/>
            </a:pPr>
            <a:r>
              <a:rPr lang="en-US" dirty="0"/>
              <a:t>Nowadays workers are better educated, more demanding and are ready to voice strong, violent and joint protests in case their expectations are not met. The list of financial and non-financial demands is ever-growing and expanding. In fast-changing industries such as software, telecom, entertainment and pharmaceuticals the turnover rations are rising fast and if HR managers do not respond positively to employee expectations, the acquisition and development costs of recruits is going to mount up steadily. An efficient </a:t>
            </a:r>
            <a:r>
              <a:rPr lang="en-US" dirty="0" err="1"/>
              <a:t>organisation</a:t>
            </a:r>
            <a:r>
              <a:rPr lang="en-US" dirty="0"/>
              <a:t> is, therefore required to anticipate and manage turnover through human resource planning, training schemes followed by appropriate compensation packages.</a:t>
            </a:r>
          </a:p>
        </p:txBody>
      </p:sp>
    </p:spTree>
    <p:extLst>
      <p:ext uri="{BB962C8B-B14F-4D97-AF65-F5344CB8AC3E}">
        <p14:creationId xmlns:p14="http://schemas.microsoft.com/office/powerpoint/2010/main" val="4226204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8CBBB-33B0-0011-A0F8-F02996E2104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33CCBC4-DDEC-07E3-C527-417FD98F5FFC}"/>
              </a:ext>
            </a:extLst>
          </p:cNvPr>
          <p:cNvSpPr>
            <a:spLocks noGrp="1"/>
          </p:cNvSpPr>
          <p:nvPr>
            <p:ph idx="1"/>
          </p:nvPr>
        </p:nvSpPr>
        <p:spPr/>
        <p:txBody>
          <a:bodyPr>
            <a:normAutofit fontScale="85000" lnSpcReduction="10000"/>
          </a:bodyPr>
          <a:lstStyle/>
          <a:p>
            <a:pPr marL="0" indent="0" algn="just">
              <a:buNone/>
            </a:pPr>
            <a:r>
              <a:rPr lang="en-US" b="1" dirty="0"/>
              <a:t>4. Changing skill requirements</a:t>
            </a:r>
          </a:p>
          <a:p>
            <a:pPr marL="0" indent="0" algn="just">
              <a:buNone/>
            </a:pPr>
            <a:r>
              <a:rPr lang="en-US" dirty="0"/>
              <a:t>Recruiting and developing skilled </a:t>
            </a:r>
            <a:r>
              <a:rPr lang="en-US" dirty="0" err="1"/>
              <a:t>labour</a:t>
            </a:r>
            <a:r>
              <a:rPr lang="en-US" dirty="0"/>
              <a:t> is important for any company concerned about competitiveness, productivity, quality and managing a diverse work force effectively. Skill deficiencies translate into significant losses for the organization in terms of poor-quality work and lower productivity, increase in employee accidents and customer complaints. Since a growing number of jobs will require more education and higher levels of language than current ones, HRM practitioners and specialists will have to communicate this to educators and community leaders etc. </a:t>
            </a:r>
          </a:p>
          <a:p>
            <a:pPr marL="0" indent="0" algn="just">
              <a:buNone/>
            </a:pPr>
            <a:r>
              <a:rPr lang="en-US" dirty="0"/>
              <a:t>Strategic human resource planning will have to carefully weigh the skill deficiencies and shortages. HRM department will have to devise suitable training and short term programs to bridge the skill gaps &amp; deficiencies.</a:t>
            </a:r>
          </a:p>
        </p:txBody>
      </p:sp>
    </p:spTree>
    <p:extLst>
      <p:ext uri="{BB962C8B-B14F-4D97-AF65-F5344CB8AC3E}">
        <p14:creationId xmlns:p14="http://schemas.microsoft.com/office/powerpoint/2010/main" val="837164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D4640-B7FA-C168-2CD6-C2C7EDDE06B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402D47-63AB-3D82-DC4F-20575F693962}"/>
              </a:ext>
            </a:extLst>
          </p:cNvPr>
          <p:cNvSpPr>
            <a:spLocks noGrp="1"/>
          </p:cNvSpPr>
          <p:nvPr>
            <p:ph idx="1"/>
          </p:nvPr>
        </p:nvSpPr>
        <p:spPr/>
        <p:txBody>
          <a:bodyPr>
            <a:normAutofit/>
          </a:bodyPr>
          <a:lstStyle/>
          <a:p>
            <a:pPr marL="0" indent="0" algn="just">
              <a:buNone/>
            </a:pPr>
            <a:r>
              <a:rPr lang="en-US" b="1" dirty="0"/>
              <a:t>5. Corporate downsizing </a:t>
            </a:r>
          </a:p>
          <a:p>
            <a:pPr marL="0" indent="0" algn="just">
              <a:buNone/>
            </a:pPr>
            <a:r>
              <a:rPr lang="en-US" dirty="0"/>
              <a:t>Whenever an organization attempts to delayer, it is attempting to create greater efficiency. The pressure to remain cost effective has also compelled many a firm to go lean, cutting down extra fat at each managerial level. The premise of downsizing is to reduce the number of workers employed by the organization. HRM people must ensure that proper communication must take place during this time. They must minimize the negative effects of </a:t>
            </a:r>
            <a:r>
              <a:rPr lang="en-US" dirty="0" err="1"/>
              <a:t>rumours</a:t>
            </a:r>
            <a:r>
              <a:rPr lang="en-US" dirty="0"/>
              <a:t> and ensure that individuals are kept informed with factual data.</a:t>
            </a:r>
          </a:p>
        </p:txBody>
      </p:sp>
    </p:spTree>
    <p:extLst>
      <p:ext uri="{BB962C8B-B14F-4D97-AF65-F5344CB8AC3E}">
        <p14:creationId xmlns:p14="http://schemas.microsoft.com/office/powerpoint/2010/main" val="1773693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2817D-6563-7720-AAFA-15028751FF1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3E5A1F4-FB0E-BB5A-201D-99A3BF38CB14}"/>
              </a:ext>
            </a:extLst>
          </p:cNvPr>
          <p:cNvSpPr>
            <a:spLocks noGrp="1"/>
          </p:cNvSpPr>
          <p:nvPr>
            <p:ph idx="1"/>
          </p:nvPr>
        </p:nvSpPr>
        <p:spPr/>
        <p:txBody>
          <a:bodyPr>
            <a:normAutofit fontScale="92500"/>
          </a:bodyPr>
          <a:lstStyle/>
          <a:p>
            <a:pPr marL="0" indent="0" algn="just">
              <a:buNone/>
            </a:pPr>
            <a:r>
              <a:rPr lang="en-US" b="1" dirty="0"/>
              <a:t>6. Continuous improvement programs</a:t>
            </a:r>
          </a:p>
          <a:p>
            <a:pPr marL="0" indent="0" algn="just">
              <a:buNone/>
            </a:pPr>
            <a:r>
              <a:rPr lang="en-US" dirty="0"/>
              <a:t>It is a process whereby an organization focuses on quality and builds a better foundation to serve its customers. This often involves a companywide initiative to improve quality and productivity. The company changes its operations to focus on the customer and to involve workers in matters affecting them. Companies strive to improve everything that they do, from hiring quality people, to administrative paper processing, to meeting customer needs. HRM plays an important role in the implementation of continuous improvement programs. HRM must prepare individuals for the change. This requires clear and extensive communications of why the change will occur, what is to be expected and what effect it will have on employees.</a:t>
            </a:r>
          </a:p>
        </p:txBody>
      </p:sp>
    </p:spTree>
    <p:extLst>
      <p:ext uri="{BB962C8B-B14F-4D97-AF65-F5344CB8AC3E}">
        <p14:creationId xmlns:p14="http://schemas.microsoft.com/office/powerpoint/2010/main" val="102603008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TotalTime>
  <Words>1593</Words>
  <Application>Microsoft Office PowerPoint</Application>
  <PresentationFormat>Widescreen</PresentationFormat>
  <Paragraphs>38</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Gill Sans MT</vt:lpstr>
      <vt:lpstr>Gallery</vt:lpstr>
      <vt:lpstr>HRM Influences &amp; Recent Trends</vt:lpstr>
      <vt:lpstr>HRM Influences:</vt:lpstr>
      <vt:lpstr>PowerPoint Presentation</vt:lpstr>
      <vt:lpstr>RECENT TRENDS IN HUMAN RESOURCE MANAGEMENT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HRM Influences &amp; Recent Trends</dc:title>
  <dc:creator>Ananya Priya</dc:creator>
  <cp:lastModifiedBy>Ananya Priya</cp:lastModifiedBy>
  <cp:revision>1</cp:revision>
  <dcterms:created xsi:type="dcterms:W3CDTF">2022-12-22T11:35:17Z</dcterms:created>
  <dcterms:modified xsi:type="dcterms:W3CDTF">2022-12-22T11:36:32Z</dcterms:modified>
</cp:coreProperties>
</file>